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58" r:id="rId3"/>
    <p:sldId id="260" r:id="rId4"/>
    <p:sldId id="267" r:id="rId5"/>
    <p:sldId id="261" r:id="rId6"/>
    <p:sldId id="268" r:id="rId7"/>
    <p:sldId id="269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309F0D-9367-486C-8BF6-EF6BE682B471}" v="28" dt="2023-11-17T11:13:02.248"/>
    <p1510:client id="{10D2A46E-7540-4EEC-AEE0-ECB074C20094}" v="47" dt="2023-11-10T11:34:57.771"/>
    <p1510:client id="{2A61EF0D-6395-4463-AAFF-6D5C3E4B9B92}" v="7" dt="2023-11-10T11:29:29.707"/>
    <p1510:client id="{2D6DC623-3CF7-4362-9E13-07270F2FADAD}" v="236" dt="2023-11-10T13:01:18.260"/>
    <p1510:client id="{348DC591-EE7E-4DA4-9277-A0E18810CEFA}" v="65" dt="2023-11-10T12:10:55"/>
    <p1510:client id="{3E85FDF8-A4F0-4905-AEAC-6B68260275EB}" v="166" dt="2023-11-17T11:25:09.382"/>
    <p1510:client id="{71DB2971-F0CC-473B-95B4-7EFF6A29B349}" v="151" dt="2023-11-17T10:19:28.129"/>
    <p1510:client id="{C6CEAF15-62F9-4389-BD27-CCEB8E293B62}" v="855" dt="2023-11-10T13:12:57.105"/>
    <p1510:client id="{D8096746-C06F-425C-A96C-C0D6D64F7F2D}" v="306" dt="2023-11-10T13:19:41.877"/>
    <p1510:client id="{DB77078B-21CB-4BD6-A5E1-B1C77C510CB5}" v="12" dt="2023-11-17T10:04:40.8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gif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396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0348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37847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695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94053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489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096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427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0057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210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580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0059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4703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5937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597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993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359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Grafika, Grafikus tervezés, szimbólum, embléma látható&#10;&#10;Automatikusan generált leírás">
            <a:extLst>
              <a:ext uri="{FF2B5EF4-FFF2-40B4-BE49-F238E27FC236}">
                <a16:creationId xmlns:a16="http://schemas.microsoft.com/office/drawing/2014/main" id="{ECAD16EC-8653-A966-4A60-F4DB2ED974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69" r="15248"/>
          <a:stretch/>
        </p:blipFill>
        <p:spPr>
          <a:xfrm>
            <a:off x="2882850" y="643467"/>
            <a:ext cx="64263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7">
            <a:extLst>
              <a:ext uri="{FF2B5EF4-FFF2-40B4-BE49-F238E27FC236}">
                <a16:creationId xmlns:a16="http://schemas.microsoft.com/office/drawing/2014/main" id="{BDDE9CD4-0E0A-4129-8689-A89C4E9A6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Kép 1" descr="Johnny Sins joins the fight against T series : r/PewdiepieSubmissions">
            <a:extLst>
              <a:ext uri="{FF2B5EF4-FFF2-40B4-BE49-F238E27FC236}">
                <a16:creationId xmlns:a16="http://schemas.microsoft.com/office/drawing/2014/main" id="{3F8C4E52-42EF-070E-8EAF-64B95423D8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9" name="Group 9">
            <a:extLst>
              <a:ext uri="{FF2B5EF4-FFF2-40B4-BE49-F238E27FC236}">
                <a16:creationId xmlns:a16="http://schemas.microsoft.com/office/drawing/2014/main" id="{85DB3CA2-FA66-42B9-90EF-394894352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C8D0718-07C6-45A2-A743-BC64673C9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11">
              <a:extLst>
                <a:ext uri="{FF2B5EF4-FFF2-40B4-BE49-F238E27FC236}">
                  <a16:creationId xmlns:a16="http://schemas.microsoft.com/office/drawing/2014/main" id="{FAE7BCCE-817C-4933-A587-F1EF87D4B4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0E96C1E8-3E07-4AF1-BA61-7FB948F90A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B3B592D1-4031-4144-A2DB-B2D8F8C73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55CB28D4-D6D1-4DB7-B557-D5FF65237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F69D97D4-6031-4064-9BBA-2E96839A3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BAF978AE-97B1-4224-A562-EBCE373A1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3A18250B-41A2-4BA7-9E5C-679CF3AE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C8751ECC-5286-4332-9942-2D01B71359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5952A4A6-F619-458C-A026-6E5D6AF15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F47B965-F80D-C78E-C2A9-5B9758948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sz="2400" dirty="0">
                <a:solidFill>
                  <a:schemeClr val="tx1"/>
                </a:solidFill>
                <a:latin typeface="Times New Roman"/>
                <a:cs typeface="Calibri"/>
              </a:rPr>
              <a:t>A diát készítette: </a:t>
            </a:r>
            <a:endParaRPr lang="hu-HU" sz="24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 algn="ctr"/>
            <a:r>
              <a:rPr lang="hu-HU" sz="2800" dirty="0">
                <a:solidFill>
                  <a:schemeClr val="tx1"/>
                </a:solidFill>
                <a:latin typeface="Times New Roman"/>
                <a:cs typeface="Calibri"/>
              </a:rPr>
              <a:t>Kispál Marcell</a:t>
            </a:r>
            <a:endParaRPr lang="hu-HU" sz="28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 algn="ctr"/>
            <a:r>
              <a:rPr lang="hu-HU" sz="2800" dirty="0">
                <a:solidFill>
                  <a:schemeClr val="tx1"/>
                </a:solidFill>
                <a:latin typeface="Times New Roman"/>
                <a:cs typeface="Calibri"/>
              </a:rPr>
              <a:t>Jankovics Dávid</a:t>
            </a:r>
          </a:p>
          <a:p>
            <a:pPr lvl="1" algn="ctr"/>
            <a:r>
              <a:rPr lang="hu-HU" sz="2800" dirty="0">
                <a:solidFill>
                  <a:schemeClr val="tx1"/>
                </a:solidFill>
                <a:latin typeface="Times New Roman"/>
                <a:cs typeface="Times New Roman"/>
              </a:rPr>
              <a:t>Jakab Máté</a:t>
            </a:r>
            <a:endParaRPr lang="en-US" sz="280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 algn="ctr"/>
            <a:r>
              <a:rPr lang="hu-HU" sz="2800" err="1">
                <a:solidFill>
                  <a:schemeClr val="tx1"/>
                </a:solidFill>
                <a:latin typeface="Times New Roman"/>
                <a:cs typeface="Calibri"/>
              </a:rPr>
              <a:t>Szöllősy</a:t>
            </a:r>
            <a:r>
              <a:rPr lang="hu-HU" sz="2800" dirty="0">
                <a:solidFill>
                  <a:schemeClr val="tx1"/>
                </a:solidFill>
                <a:latin typeface="Times New Roman"/>
                <a:cs typeface="Calibri"/>
              </a:rPr>
              <a:t> Marcell</a:t>
            </a:r>
          </a:p>
          <a:p>
            <a:pPr lvl="1"/>
            <a:endParaRPr lang="hu-HU">
              <a:solidFill>
                <a:srgbClr val="404040"/>
              </a:solidFill>
              <a:latin typeface="Times New Roman"/>
              <a:cs typeface="Calibri"/>
            </a:endParaRPr>
          </a:p>
          <a:p>
            <a:pPr lvl="1"/>
            <a:r>
              <a:rPr lang="hu-HU" dirty="0">
                <a:latin typeface="Times New Roman"/>
                <a:cs typeface="Calibri"/>
              </a:rPr>
              <a:t>Forrás: Johnny IT </a:t>
            </a:r>
            <a:r>
              <a:rPr lang="hu-HU" dirty="0" err="1">
                <a:latin typeface="Times New Roman"/>
                <a:cs typeface="Calibri"/>
              </a:rPr>
              <a:t>corporation</a:t>
            </a:r>
          </a:p>
          <a:p>
            <a:pPr lvl="5">
              <a:buFont typeface="Wingdings" charset="2"/>
              <a:buChar char="§"/>
            </a:pPr>
            <a:r>
              <a:rPr lang="hu-HU" dirty="0">
                <a:latin typeface="Times New Roman"/>
                <a:cs typeface="Calibri"/>
              </a:rPr>
              <a:t>PHP</a:t>
            </a:r>
          </a:p>
        </p:txBody>
      </p:sp>
    </p:spTree>
    <p:extLst>
      <p:ext uri="{BB962C8B-B14F-4D97-AF65-F5344CB8AC3E}">
        <p14:creationId xmlns:p14="http://schemas.microsoft.com/office/powerpoint/2010/main" val="16649284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F8EF2FD-BD83-D0BA-4E6A-ECFD1F110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463" y="609600"/>
            <a:ext cx="5217538" cy="13208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Mi a </a:t>
            </a:r>
            <a:r>
              <a:rPr lang="en-US" kern="1200" err="1">
                <a:latin typeface="+mj-lt"/>
                <a:ea typeface="+mj-ea"/>
                <a:cs typeface="+mj-cs"/>
              </a:rPr>
              <a:t>buborékos</a:t>
            </a:r>
            <a:r>
              <a:rPr lang="en-US" kern="1200">
                <a:latin typeface="+mj-lt"/>
                <a:ea typeface="+mj-ea"/>
                <a:cs typeface="+mj-cs"/>
              </a:rPr>
              <a:t> </a:t>
            </a:r>
            <a:r>
              <a:rPr lang="en-US" kern="1200" err="1">
                <a:latin typeface="+mj-lt"/>
                <a:ea typeface="+mj-ea"/>
                <a:cs typeface="+mj-cs"/>
              </a:rPr>
              <a:t>rendezés</a:t>
            </a:r>
            <a:endParaRPr lang="en-US" kern="1200">
              <a:latin typeface="+mj-lt"/>
            </a:endParaRPr>
          </a:p>
          <a:p>
            <a:endParaRPr lang="en-US" kern="1200">
              <a:latin typeface="+mj-lt"/>
              <a:ea typeface="+mj-ea"/>
              <a:cs typeface="+mj-cs"/>
            </a:endParaRPr>
          </a:p>
        </p:txBody>
      </p:sp>
      <p:pic>
        <p:nvPicPr>
          <p:cNvPr id="7" name="Tartalom helye 6" descr="A képen szöveg, képernyőkép, Betűtípus, szám látható&#10;&#10;Automatikusan generált leírás">
            <a:extLst>
              <a:ext uri="{FF2B5EF4-FFF2-40B4-BE49-F238E27FC236}">
                <a16:creationId xmlns:a16="http://schemas.microsoft.com/office/drawing/2014/main" id="{56AC45CE-F656-FF15-AC3D-9E9DB250AC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5" r="-4" b="12723"/>
          <a:stretch/>
        </p:blipFill>
        <p:spPr>
          <a:xfrm>
            <a:off x="1266806" y="3413185"/>
            <a:ext cx="4136634" cy="3450011"/>
          </a:xfrm>
          <a:prstGeom prst="rect">
            <a:avLst/>
          </a:prstGeom>
        </p:spPr>
      </p:pic>
      <p:sp>
        <p:nvSpPr>
          <p:cNvPr id="18" name="Isosceles Triangle 8">
            <a:extLst>
              <a:ext uri="{FF2B5EF4-FFF2-40B4-BE49-F238E27FC236}">
                <a16:creationId xmlns:a16="http://schemas.microsoft.com/office/drawing/2014/main" id="{B5B9F7B6-0E4A-4A5F-BBBA-73496FA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Kép 2" descr="A képen személy, Emberi arc, ruházat, Blézer látható&#10;&#10;Automatikusan generált leírás">
            <a:extLst>
              <a:ext uri="{FF2B5EF4-FFF2-40B4-BE49-F238E27FC236}">
                <a16:creationId xmlns:a16="http://schemas.microsoft.com/office/drawing/2014/main" id="{CCF3C599-26C7-35E4-EA21-8D3001506F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263"/>
          <a:stretch/>
        </p:blipFill>
        <p:spPr>
          <a:xfrm>
            <a:off x="5709410" y="3598099"/>
            <a:ext cx="3360257" cy="326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650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77438FD4-2FCB-49CB-6BD0-6359E5C8E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9" y="650966"/>
            <a:ext cx="4064439" cy="388077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 sz="2300" dirty="0">
                <a:latin typeface="Times New Roman"/>
                <a:ea typeface="+mn-lt"/>
                <a:cs typeface="+mn-lt"/>
              </a:rPr>
              <a:t>A buborékos rendezés (angolul: </a:t>
            </a:r>
            <a:r>
              <a:rPr lang="hu-HU" sz="2300" err="1">
                <a:latin typeface="Times New Roman"/>
                <a:ea typeface="+mn-lt"/>
                <a:cs typeface="+mn-lt"/>
              </a:rPr>
              <a:t>bubble</a:t>
            </a:r>
            <a:r>
              <a:rPr lang="hu-HU" sz="2300" dirty="0">
                <a:latin typeface="Times New Roman"/>
                <a:ea typeface="+mn-lt"/>
                <a:cs typeface="+mn-lt"/>
              </a:rPr>
              <a:t> sort) egy egyszerű rendezési algoritmus,</a:t>
            </a:r>
            <a:endParaRPr lang="hu-HU" sz="230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hu-HU" sz="2300" dirty="0">
                <a:latin typeface="Times New Roman"/>
                <a:ea typeface="+mn-lt"/>
                <a:cs typeface="+mn-lt"/>
              </a:rPr>
              <a:t> amely soronként halad végig a rendezni kívánt elemeinken, és az egymás mellett lévő elemeket cseréli ki, ha nem a megfelelő sorrendben vannak. Ezt a folyamatot ismételgeti, amíg végül minden elem a helyére kerül, vagyis a lista rendezett lesz.</a:t>
            </a:r>
            <a:endParaRPr lang="hu-HU" sz="2300" dirty="0">
              <a:cs typeface="Calibri" panose="020F0502020204030204"/>
            </a:endParaRPr>
          </a:p>
        </p:txBody>
      </p:sp>
      <p:pic>
        <p:nvPicPr>
          <p:cNvPr id="5" name="Kép 4" descr="A képen személy, Emberi arc, ember, Emberi szakáll látható&#10;&#10;Automatikusan generált leírás">
            <a:extLst>
              <a:ext uri="{FF2B5EF4-FFF2-40B4-BE49-F238E27FC236}">
                <a16:creationId xmlns:a16="http://schemas.microsoft.com/office/drawing/2014/main" id="{166796C1-E4DB-BE51-872F-7995C6BC6C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78" r="9556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34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201897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F2AC5813-C8E8-F168-E5EA-AEB94C384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8607" y="1418438"/>
            <a:ext cx="3706484" cy="322762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z="2400">
                <a:solidFill>
                  <a:schemeClr val="tx1"/>
                </a:solidFill>
                <a:latin typeface="Times New Roman"/>
                <a:cs typeface="Calibri"/>
              </a:rPr>
              <a:t>A videó a buboréksort mutatja. Amin a jobbra mellette lévővel össze hasonlítja és kicseréli azt, ha a mellette lévő kisseb. Tehát egy növekvő sorendbe rendezi.</a:t>
            </a:r>
            <a:endParaRPr lang="hu-HU" sz="240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5" name="Média1">
            <a:hlinkClick r:id="" action="ppaction://media"/>
            <a:extLst>
              <a:ext uri="{FF2B5EF4-FFF2-40B4-BE49-F238E27FC236}">
                <a16:creationId xmlns:a16="http://schemas.microsoft.com/office/drawing/2014/main" id="{BEBC4ADE-5754-84DF-7DC9-4870099BC9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4203" y="1414354"/>
            <a:ext cx="5286308" cy="462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9908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857C72C-5F83-69ED-EA60-94718E974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Öröklés nyelvi alapjai 1.</a:t>
            </a:r>
            <a:endParaRPr lang="en-US"/>
          </a:p>
          <a:p>
            <a:endParaRPr lang="en-US"/>
          </a:p>
        </p:txBody>
      </p:sp>
      <p:pic>
        <p:nvPicPr>
          <p:cNvPr id="3" name="Kép 2" descr="A képen ruházat, fejfedő, kalap, személy látható&#10;&#10;Automatikusan generált leírás">
            <a:extLst>
              <a:ext uri="{FF2B5EF4-FFF2-40B4-BE49-F238E27FC236}">
                <a16:creationId xmlns:a16="http://schemas.microsoft.com/office/drawing/2014/main" id="{D085B270-E934-0EF9-671F-DBC3411C6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14" y="2159331"/>
            <a:ext cx="3854481" cy="2470371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45EF86AE-B98E-D7E9-8A3E-CA7754BA31B9}"/>
              </a:ext>
            </a:extLst>
          </p:cNvPr>
          <p:cNvSpPr txBox="1"/>
          <p:nvPr/>
        </p:nvSpPr>
        <p:spPr>
          <a:xfrm>
            <a:off x="4860323" y="2160589"/>
            <a:ext cx="4410676" cy="376857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400" dirty="0">
                <a:latin typeface="Times New Roman"/>
                <a:cs typeface="Times New Roman"/>
              </a:rPr>
              <a:t>Az </a:t>
            </a:r>
            <a:r>
              <a:rPr lang="en-US" sz="2400" err="1">
                <a:latin typeface="Times New Roman"/>
                <a:cs typeface="Times New Roman"/>
              </a:rPr>
              <a:t>öröklés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az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objektumorientált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programozás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alapelve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err="1">
                <a:latin typeface="Times New Roman"/>
                <a:cs typeface="Times New Roman"/>
              </a:rPr>
              <a:t>amely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lehetővé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teszi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egy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osztály</a:t>
            </a:r>
            <a:r>
              <a:rPr lang="en-US" sz="2400" dirty="0">
                <a:latin typeface="Times New Roman"/>
                <a:cs typeface="Times New Roman"/>
              </a:rPr>
              <a:t> ("</a:t>
            </a:r>
            <a:r>
              <a:rPr lang="en-US" sz="2400" err="1">
                <a:latin typeface="Times New Roman"/>
                <a:cs typeface="Times New Roman"/>
              </a:rPr>
              <a:t>leszármazott</a:t>
            </a:r>
            <a:r>
              <a:rPr lang="en-US" sz="2400" dirty="0">
                <a:latin typeface="Times New Roman"/>
                <a:cs typeface="Times New Roman"/>
              </a:rPr>
              <a:t>") </a:t>
            </a:r>
            <a:r>
              <a:rPr lang="en-US" sz="2400" err="1">
                <a:latin typeface="Times New Roman"/>
                <a:cs typeface="Times New Roman"/>
              </a:rPr>
              <a:t>számára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err="1">
                <a:latin typeface="Times New Roman"/>
                <a:cs typeface="Times New Roman"/>
              </a:rPr>
              <a:t>hogy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örökölje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egy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másik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osztály</a:t>
            </a:r>
            <a:r>
              <a:rPr lang="en-US" sz="2400" dirty="0">
                <a:latin typeface="Times New Roman"/>
                <a:cs typeface="Times New Roman"/>
              </a:rPr>
              <a:t> ("</a:t>
            </a:r>
            <a:r>
              <a:rPr lang="en-US" sz="2400" err="1">
                <a:latin typeface="Times New Roman"/>
                <a:cs typeface="Times New Roman"/>
              </a:rPr>
              <a:t>ős</a:t>
            </a:r>
            <a:r>
              <a:rPr lang="en-US" sz="2400" dirty="0">
                <a:latin typeface="Times New Roman"/>
                <a:cs typeface="Times New Roman"/>
              </a:rPr>
              <a:t>") </a:t>
            </a:r>
            <a:r>
              <a:rPr lang="en-US" sz="2400" err="1">
                <a:latin typeface="Times New Roman"/>
                <a:cs typeface="Times New Roman"/>
              </a:rPr>
              <a:t>tulajdonságait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és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err="1">
                <a:latin typeface="Times New Roman"/>
                <a:cs typeface="Times New Roman"/>
              </a:rPr>
              <a:t>műveleteit</a:t>
            </a:r>
            <a:r>
              <a:rPr lang="en-US" sz="2400" dirty="0">
                <a:latin typeface="Times New Roman"/>
                <a:cs typeface="Times New Roman"/>
              </a:rPr>
              <a:t>.</a:t>
            </a:r>
          </a:p>
          <a:p>
            <a:pPr indent="-2286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-22860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10904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0510F11-873D-7146-D5F7-CA06AF01B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FD1A0FF-1B25-4041-5F45-A8062D48A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z="20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Az öröklés segítségével a leszármazott osztály automatikusan rendelkezik az ősosztályban definiált adattagokkal és metódusokkal.</a:t>
            </a:r>
            <a:endParaRPr lang="hu-HU" sz="2000">
              <a:solidFill>
                <a:schemeClr val="tx1"/>
              </a:solidFill>
              <a:latin typeface="Times New Roman"/>
              <a:cs typeface="Calibri"/>
            </a:endParaRPr>
          </a:p>
        </p:txBody>
      </p:sp>
      <p:pic>
        <p:nvPicPr>
          <p:cNvPr id="4" name="Kép 3" descr="A képen fedett pályás, computer, személy, Emberi arc látható&#10;&#10;Automatikusan generált leírás">
            <a:extLst>
              <a:ext uri="{FF2B5EF4-FFF2-40B4-BE49-F238E27FC236}">
                <a16:creationId xmlns:a16="http://schemas.microsoft.com/office/drawing/2014/main" id="{437A0AA6-22E4-B796-85DB-071CD2462D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10" r="11212"/>
          <a:stretch/>
        </p:blipFill>
        <p:spPr>
          <a:xfrm>
            <a:off x="677334" y="2159331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008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9791A20-E149-2584-57FD-D157DF556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hu-HU" b="1">
                <a:latin typeface="Times New Roman"/>
                <a:cs typeface="Times New Roman"/>
              </a:rPr>
              <a:t>Referencia és érték típusok</a:t>
            </a:r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8BE1600-E30E-BFD5-8466-BD11A4905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hu-HU" sz="1500">
                <a:latin typeface="Times New Roman"/>
                <a:cs typeface="Times New Roman"/>
              </a:rPr>
              <a:t>C# esetén kezelési szempontból kétféle típus létezik. Vannak az értéktípusok és a referenciatípusok.</a:t>
            </a:r>
          </a:p>
          <a:p>
            <a:pPr>
              <a:lnSpc>
                <a:spcPct val="90000"/>
              </a:lnSpc>
            </a:pPr>
            <a:r>
              <a:rPr lang="hu-HU" sz="1500">
                <a:latin typeface="Times New Roman"/>
                <a:cs typeface="Times New Roman"/>
              </a:rPr>
              <a:t> Az értéktípusok minden függvényhívás esetén értékként lesznek átadva. </a:t>
            </a:r>
          </a:p>
          <a:p>
            <a:pPr>
              <a:lnSpc>
                <a:spcPct val="90000"/>
              </a:lnSpc>
            </a:pPr>
            <a:r>
              <a:rPr lang="hu-HU" sz="1500">
                <a:latin typeface="Times New Roman"/>
                <a:cs typeface="Times New Roman"/>
              </a:rPr>
              <a:t>Ez azt jelenti, hogy konkrétan nem a változó van átadva a metódusnak híváskor, hanem annak az értéke, vagyis hívás előtt </a:t>
            </a:r>
            <a:r>
              <a:rPr lang="hu-HU" sz="1500" err="1">
                <a:latin typeface="Times New Roman"/>
                <a:cs typeface="Times New Roman"/>
              </a:rPr>
              <a:t>másolódik</a:t>
            </a:r>
            <a:r>
              <a:rPr lang="hu-HU" sz="1500">
                <a:latin typeface="Times New Roman"/>
                <a:cs typeface="Times New Roman"/>
              </a:rPr>
              <a:t> az érték, tehát az adat nagyon rövid ideig 2x van benne a memóriában.</a:t>
            </a:r>
            <a:endParaRPr lang="hu-HU" sz="1500"/>
          </a:p>
        </p:txBody>
      </p:sp>
      <p:pic>
        <p:nvPicPr>
          <p:cNvPr id="4" name="Kép 3" descr="Johnny Sins png images | PNGEgg">
            <a:extLst>
              <a:ext uri="{FF2B5EF4-FFF2-40B4-BE49-F238E27FC236}">
                <a16:creationId xmlns:a16="http://schemas.microsoft.com/office/drawing/2014/main" id="{619908D8-1FA8-8DFB-1D78-B97DCB3FEF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0" r="6019" b="-2"/>
          <a:stretch/>
        </p:blipFill>
        <p:spPr>
          <a:xfrm>
            <a:off x="677334" y="2159331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696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emély, ruházat, Emberi arc, ember látható&#10;&#10;Automatikusan generált leírás">
            <a:extLst>
              <a:ext uri="{FF2B5EF4-FFF2-40B4-BE49-F238E27FC236}">
                <a16:creationId xmlns:a16="http://schemas.microsoft.com/office/drawing/2014/main" id="{AB45139A-5BF4-DE34-FC1C-7F7C73B665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61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D1426106-0257-AA33-C1C6-6CBDF4543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hu-HU" i="1" u="sng">
                <a:ea typeface="Calibri Light"/>
                <a:cs typeface="Calibri Light"/>
              </a:rPr>
              <a:t> Referencia És Érték Típusok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B689B5D-D2C6-F743-EFB8-4FB68AC31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551"/>
            <a:ext cx="3851122" cy="388077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latin typeface="Times New Roman"/>
                <a:ea typeface="+mn-lt"/>
                <a:cs typeface="+mn-lt"/>
              </a:rPr>
              <a:t>A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nagy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mennyiségű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adattárolás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igen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relatív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fogalom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lehet</a:t>
            </a:r>
            <a:r>
              <a:rPr lang="en-US" sz="2400" dirty="0">
                <a:latin typeface="Times New Roman"/>
                <a:ea typeface="+mn-lt"/>
                <a:cs typeface="+mn-lt"/>
              </a:rPr>
              <a:t>.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Lehetőség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szerint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ha a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megvalósítandó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típusunknak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több</a:t>
            </a:r>
            <a:r>
              <a:rPr lang="en-US" sz="2400" dirty="0">
                <a:latin typeface="Times New Roman"/>
                <a:ea typeface="+mn-lt"/>
                <a:cs typeface="+mn-lt"/>
              </a:rPr>
              <a:t>, mint 16 byte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adatot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kell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tárolnia</a:t>
            </a:r>
            <a:r>
              <a:rPr lang="en-US" sz="2400" dirty="0">
                <a:latin typeface="Times New Roman"/>
                <a:ea typeface="+mn-lt"/>
                <a:cs typeface="+mn-lt"/>
              </a:rPr>
              <a:t>,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akkor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class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kulcsszóval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lássuk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el</a:t>
            </a:r>
            <a:r>
              <a:rPr lang="en-US" sz="2400" dirty="0">
                <a:latin typeface="Times New Roman"/>
                <a:ea typeface="+mn-lt"/>
                <a:cs typeface="+mn-lt"/>
              </a:rPr>
              <a:t>,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vagyis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legyen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osztály</a:t>
            </a:r>
            <a:r>
              <a:rPr lang="en-US" sz="2400" dirty="0">
                <a:latin typeface="Times New Roman"/>
                <a:ea typeface="+mn-lt"/>
                <a:cs typeface="+mn-lt"/>
              </a:rPr>
              <a:t>. Ha a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tárolt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adatok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mennyisége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ennél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kevesebb</a:t>
            </a:r>
            <a:r>
              <a:rPr lang="en-US" sz="2400" dirty="0">
                <a:latin typeface="Times New Roman"/>
                <a:ea typeface="+mn-lt"/>
                <a:cs typeface="+mn-lt"/>
              </a:rPr>
              <a:t>,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akkor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lehet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nyugodtan</a:t>
            </a:r>
            <a:r>
              <a:rPr lang="en-US" sz="2400" dirty="0">
                <a:latin typeface="Times New Roman"/>
                <a:ea typeface="+mn-lt"/>
                <a:cs typeface="+mn-lt"/>
              </a:rPr>
              <a:t> </a:t>
            </a:r>
            <a:r>
              <a:rPr lang="en-US" sz="2400" dirty="0" err="1">
                <a:latin typeface="Times New Roman"/>
                <a:ea typeface="+mn-lt"/>
                <a:cs typeface="+mn-lt"/>
              </a:rPr>
              <a:t>struktúra</a:t>
            </a:r>
            <a:r>
              <a:rPr lang="en-US" sz="2400" dirty="0">
                <a:latin typeface="Times New Roman"/>
                <a:ea typeface="+mn-lt"/>
                <a:cs typeface="+mn-lt"/>
              </a:rPr>
              <a:t>.</a:t>
            </a:r>
            <a:endParaRPr lang="en-US" sz="2400" dirty="0">
              <a:latin typeface="Times New Roman"/>
              <a:ea typeface="Calibri"/>
              <a:cs typeface="Calibri"/>
            </a:endParaRPr>
          </a:p>
        </p:txBody>
      </p:sp>
      <p:cxnSp>
        <p:nvCxnSpPr>
          <p:cNvPr id="54" name="Straight Connector 50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2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9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1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7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1516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2F9B66-88D3-2927-1A22-1C92DAE74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hu-HU" i="1" u="sng" dirty="0">
                <a:cs typeface="Calibri Light"/>
              </a:rPr>
              <a:t> Referencia És Érték Típusok</a:t>
            </a:r>
            <a:endParaRPr lang="hu-HU" i="1" dirty="0">
              <a:cs typeface="Calibri Ligh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8A0DF35-8DCA-BE01-6591-578D5EFEC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160" y="2160589"/>
            <a:ext cx="5207839" cy="388077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 sz="240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A referenciatípusok lényegében az osztályok.</a:t>
            </a:r>
          </a:p>
          <a:p>
            <a:r>
              <a:rPr lang="hu-HU" sz="240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 Ezek esetén a metódushíváskor az osztály referenciája másolódig, ami azt jelenti, hogy csak egyszer van jelen az objektum a memóriában.</a:t>
            </a:r>
          </a:p>
          <a:p>
            <a:r>
              <a:rPr lang="hu-HU" sz="240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 Ez nagy mennyiségű adat tárolásánál jó, de néha problémát okoz, ha referencia helyett értékre lenne szükségünk.</a:t>
            </a:r>
            <a:endParaRPr lang="hu-HU" sz="2400">
              <a:solidFill>
                <a:schemeClr val="tx1"/>
              </a:solidFill>
              <a:latin typeface="Times New Roman"/>
              <a:ea typeface="Calibri"/>
              <a:cs typeface="Calibri"/>
            </a:endParaRPr>
          </a:p>
        </p:txBody>
      </p:sp>
      <p:pic>
        <p:nvPicPr>
          <p:cNvPr id="5" name="Kép 4" descr="Nicocado Coinslot | Stable Diffusion | Know Your Meme">
            <a:extLst>
              <a:ext uri="{FF2B5EF4-FFF2-40B4-BE49-F238E27FC236}">
                <a16:creationId xmlns:a16="http://schemas.microsoft.com/office/drawing/2014/main" id="{78B28202-E069-8C91-F5F0-13D32FF9AC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15" r="21107" b="-4"/>
          <a:stretch/>
        </p:blipFill>
        <p:spPr>
          <a:xfrm>
            <a:off x="677334" y="2159331"/>
            <a:ext cx="3144597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180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Szélesvásznú</PresentationFormat>
  <Slides>10</Slides>
  <Notes>0</Notes>
  <HiddenSlides>0</HiddenSlide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1" baseType="lpstr">
      <vt:lpstr>Facet</vt:lpstr>
      <vt:lpstr>PowerPoint-bemutató</vt:lpstr>
      <vt:lpstr>Mi a buborékos rendezés </vt:lpstr>
      <vt:lpstr>PowerPoint-bemutató</vt:lpstr>
      <vt:lpstr>PowerPoint-bemutató</vt:lpstr>
      <vt:lpstr>Öröklés nyelvi alapjai 1. </vt:lpstr>
      <vt:lpstr>PowerPoint-bemutató</vt:lpstr>
      <vt:lpstr>Referencia és érték típusok</vt:lpstr>
      <vt:lpstr> Referencia És Érték Típusok</vt:lpstr>
      <vt:lpstr> Referencia És Érték Típusok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/>
  <cp:revision>116</cp:revision>
  <dcterms:created xsi:type="dcterms:W3CDTF">2023-11-10T11:25:36Z</dcterms:created>
  <dcterms:modified xsi:type="dcterms:W3CDTF">2023-11-17T11:32:19Z</dcterms:modified>
</cp:coreProperties>
</file>